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chartEx1.xml" ContentType="application/vnd.ms-office.chartex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9" r:id="rId3"/>
    <p:sldId id="305" r:id="rId4"/>
    <p:sldId id="260" r:id="rId5"/>
    <p:sldId id="280" r:id="rId6"/>
    <p:sldId id="266" r:id="rId7"/>
    <p:sldId id="263" r:id="rId8"/>
    <p:sldId id="264" r:id="rId9"/>
    <p:sldId id="267" r:id="rId10"/>
    <p:sldId id="304" r:id="rId11"/>
    <p:sldId id="257" r:id="rId12"/>
  </p:sldIdLst>
  <p:sldSz cx="9144000" cy="5143500" type="screen16x9"/>
  <p:notesSz cx="6858000" cy="9144000"/>
  <p:embeddedFontLst>
    <p:embeddedFont>
      <p:font typeface="Avian" charset="0"/>
      <p:regular r:id="rId14"/>
    </p:embeddedFont>
    <p:embeddedFont>
      <p:font typeface="Krona One" charset="0"/>
      <p:regular r:id="rId15"/>
    </p:embeddedFont>
    <p:embeddedFont>
      <p:font typeface="Barlow" charset="0"/>
      <p:regular r:id="rId16"/>
      <p:bold r:id="rId17"/>
      <p:italic r:id="rId18"/>
      <p:boldItalic r:id="rId19"/>
    </p:embeddedFont>
    <p:embeddedFont>
      <p:font typeface="Bebas Neue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FDF5"/>
    <a:srgbClr val="5F130F"/>
    <a:srgbClr val="3C110F"/>
    <a:srgbClr val="7D17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126A8C1-9C46-4DEC-8D4D-E73750205B28}">
  <a:tblStyle styleId="{8126A8C1-9C46-4DEC-8D4D-E73750205B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102" y="-19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C\Desktop\die%20Universitat\&#1060;&#1055;%20&#1101;&#1083;&#1077;&#1084;&#1077;&#1085;&#1090;&#1099;%20&#1041;&#1055;%20&#1080;%20&#1082;&#1088;&#1072;&#1089;&#1085;&#1072;&#1103;%20&#1074;&#1077;&#1090;&#1082;&#1072;\KV%20(1)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'[KV (1).xlsx]Sheet1'!$B$2:$B$8</cx:f>
        <cx:lvl ptCount="7">
          <cx:pt idx="0">Дыры</cx:pt>
          <cx:pt idx="1">Близна</cx:pt>
          <cx:pt idx="2">Полосы</cx:pt>
          <cx:pt idx="3">Заломы</cx:pt>
          <cx:pt idx="4">Пятна</cx:pt>
          <cx:pt idx="5">Растраф рисунка</cx:pt>
          <cx:pt idx="6">Разнооттеночность</cx:pt>
        </cx:lvl>
      </cx:strDim>
      <cx:numDim type="val">
        <cx:f>'[KV (1).xlsx]Sheet1'!$C$2:$C$8</cx:f>
        <cx:lvl ptCount="7" formatCode="Основной">
          <cx:pt idx="0">25</cx:pt>
          <cx:pt idx="1">17</cx:pt>
          <cx:pt idx="2">5</cx:pt>
          <cx:pt idx="3">3</cx:pt>
          <cx:pt idx="4">2</cx:pt>
          <cx:pt idx="5">2</cx:pt>
          <cx:pt idx="6">1</cx:pt>
        </cx:lvl>
      </cx:numDim>
    </cx:data>
    <cx:data id="1">
      <cx:strDim type="cat">
        <cx:f>'[KV (1).xlsx]Sheet1'!$B$2:$B$8</cx:f>
        <cx:lvl ptCount="7">
          <cx:pt idx="0">Дыры</cx:pt>
          <cx:pt idx="1">Близна</cx:pt>
          <cx:pt idx="2">Полосы</cx:pt>
          <cx:pt idx="3">Заломы</cx:pt>
          <cx:pt idx="4">Пятна</cx:pt>
          <cx:pt idx="5">Растраф рисунка</cx:pt>
          <cx:pt idx="6">Разнооттеночность</cx:pt>
        </cx:lvl>
      </cx:strDim>
      <cx:numDim type="val">
        <cx:f>'[KV (1).xlsx]Sheet1'!$D$2:$D$8</cx:f>
        <cx:lvl ptCount="7" formatCode="Основной">
          <cx:pt idx="0">25</cx:pt>
          <cx:pt idx="1">42</cx:pt>
          <cx:pt idx="2">47</cx:pt>
          <cx:pt idx="3">50</cx:pt>
          <cx:pt idx="4">52</cx:pt>
          <cx:pt idx="5">54</cx:pt>
          <cx:pt idx="6">55</cx:pt>
        </cx:lvl>
      </cx:numDim>
    </cx:data>
    <cx:data id="2">
      <cx:strDim type="cat">
        <cx:f>'[KV (1).xlsx]Sheet1'!$B$2:$B$8</cx:f>
        <cx:lvl ptCount="7">
          <cx:pt idx="0">Дыры</cx:pt>
          <cx:pt idx="1">Близна</cx:pt>
          <cx:pt idx="2">Полосы</cx:pt>
          <cx:pt idx="3">Заломы</cx:pt>
          <cx:pt idx="4">Пятна</cx:pt>
          <cx:pt idx="5">Растраф рисунка</cx:pt>
          <cx:pt idx="6">Разнооттеночность</cx:pt>
        </cx:lvl>
      </cx:strDim>
      <cx:numDim type="val">
        <cx:f>'[KV (1).xlsx]Sheet1'!$E$2:$E$8</cx:f>
        <cx:lvl ptCount="7" formatCode="Основной">
          <cx:pt idx="0">45.450000000000003</cx:pt>
          <cx:pt idx="1">30.91</cx:pt>
          <cx:pt idx="2">9.0899999999999999</cx:pt>
          <cx:pt idx="3">5.4500000000000002</cx:pt>
          <cx:pt idx="4">3.6400000000000001</cx:pt>
          <cx:pt idx="5">3.6400000000000001</cx:pt>
          <cx:pt idx="6">1.8200000000000001</cx:pt>
        </cx:lvl>
      </cx:numDim>
    </cx:data>
    <cx:data id="3">
      <cx:strDim type="cat">
        <cx:f>'[KV (1).xlsx]Sheet1'!$B$2:$B$8</cx:f>
        <cx:lvl ptCount="7">
          <cx:pt idx="0">Дыры</cx:pt>
          <cx:pt idx="1">Близна</cx:pt>
          <cx:pt idx="2">Полосы</cx:pt>
          <cx:pt idx="3">Заломы</cx:pt>
          <cx:pt idx="4">Пятна</cx:pt>
          <cx:pt idx="5">Растраф рисунка</cx:pt>
          <cx:pt idx="6">Разнооттеночность</cx:pt>
        </cx:lvl>
      </cx:strDim>
      <cx:numDim type="val">
        <cx:f>'[KV (1).xlsx]Sheet1'!$F$2:$F$8</cx:f>
        <cx:lvl ptCount="7" formatCode="Основной">
          <cx:pt idx="0">45.450000000000003</cx:pt>
          <cx:pt idx="1">76.359999999999999</cx:pt>
          <cx:pt idx="2">85.450000000000003</cx:pt>
          <cx:pt idx="3">90.900000000000006</cx:pt>
          <cx:pt idx="4">94.540000000000006</cx:pt>
          <cx:pt idx="5">98.180000000000007</cx:pt>
          <cx:pt idx="6">100</cx:pt>
        </cx:lvl>
      </cx:numDim>
    </cx:data>
  </cx:chartData>
  <cx:chart>
    <cx:plotArea>
      <cx:plotAreaRegion>
        <cx:plotSurface>
          <cx:spPr>
            <a:ln>
              <a:solidFill>
                <a:schemeClr val="accent5">
                  <a:lumMod val="75000"/>
                </a:schemeClr>
              </a:solidFill>
            </a:ln>
          </cx:spPr>
        </cx:plotSurface>
        <cx:series layoutId="clusteredColumn" uniqueId="{1F97DBEE-4F79-4B1E-AF4E-20C1EF4A455E}" formatIdx="0">
          <cx:tx>
            <cx:txData>
              <cx:f>'[KV (1).xlsx]Sheet1'!$C$1</cx:f>
              <cx:v/>
            </cx:txData>
          </cx:tx>
          <cx:spPr>
            <a:solidFill>
              <a:srgbClr val="5F130F"/>
            </a:solidFill>
            <a:ln w="3175">
              <a:solidFill>
                <a:schemeClr val="accent5">
                  <a:lumMod val="75000"/>
                </a:schemeClr>
              </a:solidFill>
            </a:ln>
          </cx:spPr>
          <cx:dataId val="0"/>
          <cx:layoutPr>
            <cx:aggregation/>
          </cx:layoutPr>
          <cx:axisId val="1"/>
        </cx:series>
        <cx:series layoutId="paretoLine" ownerIdx="0" uniqueId="{2A958C01-7F4D-4DF6-9797-B2AB7FB9DF91}" formatIdx="1">
          <cx:spPr>
            <a:ln>
              <a:solidFill>
                <a:srgbClr val="FFC000"/>
              </a:solidFill>
              <a:round/>
            </a:ln>
          </cx:spPr>
          <cx:axisId val="2"/>
        </cx:series>
        <cx:series layoutId="clusteredColumn" hidden="1" uniqueId="{07C7484B-0FA7-463B-99FF-31EB8577B4EC}" formatIdx="2">
          <cx:tx>
            <cx:txData>
              <cx:f>'[KV (1).xlsx]Sheet1'!$D$1</cx:f>
              <cx:v/>
            </cx:txData>
          </cx:tx>
          <cx:dataId val="1"/>
          <cx:layoutPr>
            <cx:aggregation/>
          </cx:layoutPr>
          <cx:axisId val="1"/>
        </cx:series>
        <cx:series layoutId="paretoLine" ownerIdx="2" uniqueId="{90EB6CD1-98D8-4C11-A99D-C181A99F5452}" formatIdx="3">
          <cx:axisId val="2"/>
        </cx:series>
        <cx:series layoutId="clusteredColumn" hidden="1" uniqueId="{FDB5AEB0-09EA-4880-A9B7-7564044A0746}" formatIdx="4">
          <cx:tx>
            <cx:txData>
              <cx:v/>
            </cx:txData>
          </cx:tx>
          <cx:dataId val="2"/>
          <cx:layoutPr>
            <cx:aggregation/>
          </cx:layoutPr>
          <cx:axisId val="1"/>
        </cx:series>
        <cx:series layoutId="paretoLine" ownerIdx="4" uniqueId="{BCD038C3-AE8A-4794-9877-3A384727601A}" formatIdx="5">
          <cx:axisId val="2"/>
        </cx:series>
        <cx:series layoutId="clusteredColumn" hidden="1" uniqueId="{8CE1D80D-E21B-4F5B-8E30-F0A11CDDE9FC}" formatIdx="6">
          <cx:tx>
            <cx:txData>
              <cx:v/>
            </cx:txData>
          </cx:tx>
          <cx:dataId val="3"/>
          <cx:layoutPr>
            <cx:aggregation/>
          </cx:layoutPr>
          <cx:axisId val="1"/>
        </cx:series>
        <cx:series layoutId="paretoLine" ownerIdx="6" uniqueId="{88A215C2-B1BC-4487-A52A-4F95965EDDE3}" formatIdx="7">
          <cx:axisId val="2"/>
        </cx:series>
      </cx:plotAreaRegion>
      <cx:axis id="0">
        <cx:catScaling gapWidth="0.479999989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>
                <a:solidFill>
                  <a:srgbClr val="5F130F"/>
                </a:solidFill>
                <a:latin typeface="Avian" pitchFamily="2" charset="0"/>
                <a:ea typeface="Avian" pitchFamily="2" charset="0"/>
                <a:cs typeface="Avian" pitchFamily="2" charset="0"/>
              </a:defRPr>
            </a:pPr>
            <a:endParaRPr lang="ru-RU" sz="1200" b="1">
              <a:solidFill>
                <a:srgbClr val="5F130F"/>
              </a:solidFill>
              <a:latin typeface="Avian" pitchFamily="2" charset="0"/>
              <a:ea typeface="Avian" pitchFamily="2" charset="0"/>
              <a:cs typeface="Avian" pitchFamily="2" charset="0"/>
            </a:endParaRPr>
          </a:p>
        </cx:txPr>
      </cx:axis>
      <cx:axis id="1">
        <cx:valScaling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sz="1050">
                <a:latin typeface="Avian" pitchFamily="2" charset="0"/>
                <a:ea typeface="Avian" pitchFamily="2" charset="0"/>
                <a:cs typeface="Avian" pitchFamily="2" charset="0"/>
              </a:defRPr>
            </a:pPr>
            <a:endParaRPr lang="ru-RU" sz="1050">
              <a:latin typeface="Avian" pitchFamily="2" charset="0"/>
              <a:ea typeface="Avian" pitchFamily="2" charset="0"/>
              <a:cs typeface="Avian" pitchFamily="2" charset="0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050">
                <a:latin typeface="Avian" pitchFamily="2" charset="0"/>
                <a:ea typeface="Avian" pitchFamily="2" charset="0"/>
                <a:cs typeface="Avian" pitchFamily="2" charset="0"/>
              </a:defRPr>
            </a:pPr>
            <a:endParaRPr lang="ru-RU" sz="1050">
              <a:latin typeface="Avian" pitchFamily="2" charset="0"/>
              <a:ea typeface="Avian" pitchFamily="2" charset="0"/>
              <a:cs typeface="Avian" pitchFamily="2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a808cce80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a808cce80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379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a50092b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a50092b3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a50092b339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a50092b339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a808cce80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a808cce80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534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a50092b3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a50092b33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a808cce80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a808cce80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8d152111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8d152111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a808cce80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a808cce80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a808cce80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a808cce80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7" y="1463040"/>
            <a:ext cx="6711600" cy="18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408850"/>
            <a:ext cx="5645700" cy="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5216850" y="1242350"/>
            <a:ext cx="561000" cy="729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 rot="-5400000">
            <a:off x="231700" y="3503575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3220325" y="-3392150"/>
            <a:ext cx="561000" cy="729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3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12" y="291950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0" y="4608500"/>
            <a:ext cx="7152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8428900" y="0"/>
            <a:ext cx="7152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>
            <a:off x="8583112" y="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/>
          <p:nvPr/>
        </p:nvSpPr>
        <p:spPr>
          <a:xfrm rot="-5400000">
            <a:off x="7674525" y="-708400"/>
            <a:ext cx="5334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/>
          <p:nvPr/>
        </p:nvSpPr>
        <p:spPr>
          <a:xfrm flipH="1">
            <a:off x="8644500" y="0"/>
            <a:ext cx="499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259" name="Google Shape;259;p31"/>
          <p:cNvSpPr/>
          <p:nvPr/>
        </p:nvSpPr>
        <p:spPr>
          <a:xfrm rot="5400000">
            <a:off x="936075" y="3901600"/>
            <a:ext cx="5334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1"/>
          <p:cNvSpPr/>
          <p:nvPr/>
        </p:nvSpPr>
        <p:spPr>
          <a:xfrm rot="10800000" flipH="1">
            <a:off x="0" y="0"/>
            <a:ext cx="499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/>
          <p:nvPr/>
        </p:nvSpPr>
        <p:spPr>
          <a:xfrm>
            <a:off x="12" y="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"/>
          <p:cNvSpPr/>
          <p:nvPr/>
        </p:nvSpPr>
        <p:spPr>
          <a:xfrm rot="-5400000">
            <a:off x="5216850" y="-3366150"/>
            <a:ext cx="561000" cy="729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8428900" y="3855900"/>
            <a:ext cx="715200" cy="12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 rot="5400000">
            <a:off x="372900" y="4228850"/>
            <a:ext cx="541800" cy="12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2"/>
          <p:cNvSpPr/>
          <p:nvPr/>
        </p:nvSpPr>
        <p:spPr>
          <a:xfrm>
            <a:off x="8219412" y="53500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378000" y="1983625"/>
            <a:ext cx="5050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069600" y="879550"/>
            <a:ext cx="1359300" cy="951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378000" y="2719600"/>
            <a:ext cx="50508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100" y="3683000"/>
            <a:ext cx="9144000" cy="146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82204" y="0"/>
            <a:ext cx="1524000" cy="46086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428900" y="0"/>
            <a:ext cx="7152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434675" y="300"/>
            <a:ext cx="2709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959550"/>
            <a:ext cx="715200" cy="418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34612" y="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03875" y="2471638"/>
            <a:ext cx="344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03875" y="3044338"/>
            <a:ext cx="3449700" cy="13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>
            <a:spLocks noGrp="1"/>
          </p:cNvSpPr>
          <p:nvPr>
            <p:ph type="pic" idx="2"/>
          </p:nvPr>
        </p:nvSpPr>
        <p:spPr>
          <a:xfrm>
            <a:off x="5007025" y="534488"/>
            <a:ext cx="3080700" cy="407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428900" y="0"/>
            <a:ext cx="715200" cy="12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 rot="5400000">
            <a:off x="372900" y="4228850"/>
            <a:ext cx="541800" cy="12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12" y="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 rot="5400000">
            <a:off x="7888362" y="389750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715200" y="1440750"/>
            <a:ext cx="7713600" cy="22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400000">
            <a:off x="4155450" y="-4155625"/>
            <a:ext cx="841500" cy="915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-5400000">
            <a:off x="5979425" y="1974850"/>
            <a:ext cx="1096500" cy="52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5" name="Google Shape;55;p8"/>
          <p:cNvSpPr/>
          <p:nvPr/>
        </p:nvSpPr>
        <p:spPr>
          <a:xfrm rot="-5400000">
            <a:off x="1328850" y="2986150"/>
            <a:ext cx="561000" cy="321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2846300" y="4078250"/>
            <a:ext cx="561000" cy="10605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-5400000">
            <a:off x="334562" y="-15965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5100" y="938325"/>
            <a:ext cx="6187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5100" y="1788875"/>
            <a:ext cx="61875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/>
          <p:nvPr/>
        </p:nvSpPr>
        <p:spPr>
          <a:xfrm flipH="1">
            <a:off x="7812325" y="0"/>
            <a:ext cx="1419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62" name="Google Shape;62;p9"/>
          <p:cNvSpPr/>
          <p:nvPr/>
        </p:nvSpPr>
        <p:spPr>
          <a:xfrm rot="5400000">
            <a:off x="3450172" y="-122800"/>
            <a:ext cx="1524000" cy="8424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1"/>
          </p:nvPr>
        </p:nvSpPr>
        <p:spPr>
          <a:xfrm>
            <a:off x="2834425" y="1191375"/>
            <a:ext cx="46098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2"/>
          </p:nvPr>
        </p:nvSpPr>
        <p:spPr>
          <a:xfrm>
            <a:off x="2834425" y="2391497"/>
            <a:ext cx="46098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3"/>
          </p:nvPr>
        </p:nvSpPr>
        <p:spPr>
          <a:xfrm>
            <a:off x="2834425" y="3591632"/>
            <a:ext cx="46098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4"/>
          </p:nvPr>
        </p:nvSpPr>
        <p:spPr>
          <a:xfrm>
            <a:off x="2834425" y="1635549"/>
            <a:ext cx="460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5"/>
          </p:nvPr>
        </p:nvSpPr>
        <p:spPr>
          <a:xfrm>
            <a:off x="2834425" y="2835669"/>
            <a:ext cx="460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6"/>
          </p:nvPr>
        </p:nvSpPr>
        <p:spPr>
          <a:xfrm>
            <a:off x="2834425" y="4035802"/>
            <a:ext cx="460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/>
          <p:nvPr/>
        </p:nvSpPr>
        <p:spPr>
          <a:xfrm flipH="1">
            <a:off x="5150" y="0"/>
            <a:ext cx="715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8428900" y="0"/>
            <a:ext cx="715200" cy="12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488062" y="174575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-277338" y="308675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5400000">
            <a:off x="8229300" y="4235600"/>
            <a:ext cx="541800" cy="128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8428900" y="0"/>
            <a:ext cx="715200" cy="12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12" y="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8583012" y="3193200"/>
            <a:ext cx="561000" cy="1950300"/>
          </a:xfrm>
          <a:prstGeom prst="rect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0" y="4608500"/>
            <a:ext cx="715200" cy="53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Krona One"/>
              <a:buNone/>
              <a:defRPr sz="2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66" r:id="rId8"/>
    <p:sldLayoutId id="2147483672" r:id="rId9"/>
    <p:sldLayoutId id="2147483673" r:id="rId10"/>
    <p:sldLayoutId id="2147483677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0271" y="0"/>
            <a:ext cx="672054" cy="795130"/>
          </a:xfrm>
          <a:prstGeom prst="rect">
            <a:avLst/>
          </a:prstGeom>
          <a:solidFill>
            <a:srgbClr val="3C1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32737"/>
            <a:ext cx="7812325" cy="467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Google Shape;277;p36"/>
          <p:cNvSpPr txBox="1">
            <a:spLocks noGrp="1"/>
          </p:cNvSpPr>
          <p:nvPr>
            <p:ph type="ctrTitle"/>
          </p:nvPr>
        </p:nvSpPr>
        <p:spPr>
          <a:xfrm>
            <a:off x="884058" y="770848"/>
            <a:ext cx="6711600" cy="18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ru-RU" dirty="0">
                <a:latin typeface="Avian" pitchFamily="2" charset="0"/>
                <a:ea typeface="Avian" pitchFamily="2" charset="0"/>
                <a:cs typeface="Avian" pitchFamily="2" charset="0"/>
              </a:rPr>
              <a:t>Внедрение инструментов бережливого производства на трикотажном предприятии</a:t>
            </a:r>
          </a:p>
        </p:txBody>
      </p:sp>
      <p:sp>
        <p:nvSpPr>
          <p:cNvPr id="280" name="Google Shape;280;p36"/>
          <p:cNvSpPr/>
          <p:nvPr/>
        </p:nvSpPr>
        <p:spPr>
          <a:xfrm flipH="1">
            <a:off x="7812325" y="0"/>
            <a:ext cx="14199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058" y="2968276"/>
            <a:ext cx="2698176" cy="77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1777" y="3744365"/>
            <a:ext cx="1171553" cy="1145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997" y="2911748"/>
            <a:ext cx="2135294" cy="96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815" y="58030"/>
            <a:ext cx="695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vian" pitchFamily="2" charset="0"/>
                <a:ea typeface="Avian" pitchFamily="2" charset="0"/>
                <a:cs typeface="Avian" pitchFamily="2" charset="0"/>
              </a:rPr>
              <a:t>Обновленная планировка</a:t>
            </a:r>
            <a:endParaRPr lang="ru-RU" sz="1600" b="1"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743" y="642805"/>
            <a:ext cx="5899637" cy="45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0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6067" y="3775558"/>
            <a:ext cx="2937933" cy="1367942"/>
          </a:xfrm>
          <a:prstGeom prst="rect">
            <a:avLst/>
          </a:prstGeom>
          <a:solidFill>
            <a:srgbClr val="FEF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Итоги</a:t>
            </a:r>
            <a:endParaRPr dirty="0">
              <a:solidFill>
                <a:schemeClr val="lt2"/>
              </a:solidFill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813" y="1156321"/>
            <a:ext cx="7662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Идентифицированы основные дефекты продукции;</a:t>
            </a:r>
            <a:b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</a:b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Разработан альбом дефектов чулочно-носочных изделий;</a:t>
            </a:r>
            <a:b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</a:br>
            <a:endParaRPr lang="ru-RU" sz="2000" dirty="0" smtClean="0">
              <a:latin typeface="Avian" pitchFamily="2" charset="0"/>
              <a:ea typeface="Avian" pitchFamily="2" charset="0"/>
              <a:cs typeface="Avian" pitchFamily="2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Предложена обновленная схема организации склада.</a:t>
            </a:r>
            <a:endParaRPr lang="ru-RU" sz="2000"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194" y="3403090"/>
            <a:ext cx="1171553" cy="1145688"/>
          </a:xfrm>
          <a:prstGeom prst="rect">
            <a:avLst/>
          </a:prstGeom>
        </p:spPr>
      </p:pic>
      <p:sp>
        <p:nvSpPr>
          <p:cNvPr id="9" name="Google Shape;4809;p76"/>
          <p:cNvSpPr/>
          <p:nvPr/>
        </p:nvSpPr>
        <p:spPr>
          <a:xfrm>
            <a:off x="3817266" y="3694871"/>
            <a:ext cx="815199" cy="679063"/>
          </a:xfrm>
          <a:prstGeom prst="heart">
            <a:avLst/>
          </a:prstGeom>
          <a:solidFill>
            <a:srgbClr val="5F13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215" y="3520026"/>
            <a:ext cx="3204732" cy="102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3367" y="0"/>
            <a:ext cx="1876508" cy="3539113"/>
          </a:xfrm>
          <a:prstGeom prst="rect">
            <a:avLst/>
          </a:prstGeom>
          <a:solidFill>
            <a:srgbClr val="FEF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Google Shape;317;p39"/>
          <p:cNvSpPr txBox="1">
            <a:spLocks noGrp="1"/>
          </p:cNvSpPr>
          <p:nvPr>
            <p:ph type="title"/>
          </p:nvPr>
        </p:nvSpPr>
        <p:spPr>
          <a:xfrm>
            <a:off x="753781" y="199671"/>
            <a:ext cx="3103726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vian" pitchFamily="2" charset="0"/>
                <a:ea typeface="Avian" pitchFamily="2" charset="0"/>
                <a:cs typeface="Avian" pitchFamily="2" charset="0"/>
              </a:rPr>
              <a:t>  Проблема</a:t>
            </a:r>
            <a:endParaRPr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319" name="Google Shape;319;p39"/>
          <p:cNvSpPr txBox="1">
            <a:spLocks noGrp="1"/>
          </p:cNvSpPr>
          <p:nvPr>
            <p:ph type="subTitle" idx="1"/>
          </p:nvPr>
        </p:nvSpPr>
        <p:spPr>
          <a:xfrm>
            <a:off x="380601" y="1041471"/>
            <a:ext cx="4148930" cy="832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24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Весомая доля выпуска </a:t>
            </a:r>
            <a:br>
              <a:rPr lang="ru-RU" sz="2400" dirty="0" smtClean="0">
                <a:latin typeface="Avian" pitchFamily="2" charset="0"/>
                <a:ea typeface="Avian" pitchFamily="2" charset="0"/>
                <a:cs typeface="Avian" pitchFamily="2" charset="0"/>
              </a:rPr>
            </a:br>
            <a:r>
              <a:rPr lang="ru-RU" sz="24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дефектной </a:t>
            </a:r>
            <a:r>
              <a:rPr lang="ru-RU" sz="2400" dirty="0">
                <a:latin typeface="Avian" pitchFamily="2" charset="0"/>
                <a:ea typeface="Avian" pitchFamily="2" charset="0"/>
                <a:cs typeface="Avian" pitchFamily="2" charset="0"/>
              </a:rPr>
              <a:t>продукции</a:t>
            </a:r>
            <a:endParaRPr sz="2400"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6" name="Google Shape;317;p39"/>
          <p:cNvSpPr txBox="1">
            <a:spLocks noGrp="1"/>
          </p:cNvSpPr>
          <p:nvPr>
            <p:ph type="title"/>
          </p:nvPr>
        </p:nvSpPr>
        <p:spPr>
          <a:xfrm>
            <a:off x="5439687" y="181126"/>
            <a:ext cx="2669048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vian" pitchFamily="2" charset="0"/>
                <a:ea typeface="Avian" pitchFamily="2" charset="0"/>
                <a:cs typeface="Avian" pitchFamily="2" charset="0"/>
              </a:rPr>
              <a:t>  Решение</a:t>
            </a:r>
            <a:endParaRPr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7" name="Google Shape;319;p39"/>
          <p:cNvSpPr txBox="1">
            <a:spLocks/>
          </p:cNvSpPr>
          <p:nvPr/>
        </p:nvSpPr>
        <p:spPr>
          <a:xfrm>
            <a:off x="4656606" y="1036953"/>
            <a:ext cx="4546600" cy="83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/>
            <a:r>
              <a:rPr lang="ru-RU" sz="24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Внедрение инструментов бережливого производства</a:t>
            </a:r>
            <a:endParaRPr lang="ru-RU" sz="2400"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" t="40933" r="-192" b="32551"/>
          <a:stretch/>
        </p:blipFill>
        <p:spPr>
          <a:xfrm>
            <a:off x="0" y="3313360"/>
            <a:ext cx="9203206" cy="1830140"/>
          </a:xfrm>
          <a:prstGeom prst="rect">
            <a:avLst/>
          </a:prstGeom>
        </p:spPr>
      </p:pic>
      <p:grpSp>
        <p:nvGrpSpPr>
          <p:cNvPr id="47" name="Google Shape;4244;p75"/>
          <p:cNvGrpSpPr/>
          <p:nvPr/>
        </p:nvGrpSpPr>
        <p:grpSpPr>
          <a:xfrm>
            <a:off x="6491798" y="1997416"/>
            <a:ext cx="1043535" cy="1117600"/>
            <a:chOff x="5985650" y="2860025"/>
            <a:chExt cx="1396075" cy="1539775"/>
          </a:xfrm>
        </p:grpSpPr>
        <p:sp>
          <p:nvSpPr>
            <p:cNvPr id="48" name="Google Shape;4245;p75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5F13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46;p75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rgbClr val="5F13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47;p75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rgbClr val="5F13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48;p75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5F13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9;p75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0;p75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51;p75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52;p75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3;p75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54;p75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55;p75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56;p75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57;p75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58;p75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259;p75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260;p75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261;p75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62;p75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263;p75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64;p75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65;p75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66;p75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67;p75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68;p75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69;p75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70;p75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71;p75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2;p75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73;p75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74;p75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75;p75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76;p75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104;p71"/>
          <p:cNvGrpSpPr/>
          <p:nvPr/>
        </p:nvGrpSpPr>
        <p:grpSpPr>
          <a:xfrm>
            <a:off x="1684956" y="2065610"/>
            <a:ext cx="1041267" cy="917553"/>
            <a:chOff x="4903200" y="1331525"/>
            <a:chExt cx="73575" cy="67425"/>
          </a:xfrm>
        </p:grpSpPr>
        <p:sp>
          <p:nvSpPr>
            <p:cNvPr id="90" name="Google Shape;1105;p71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5F130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06;p71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solidFill>
              <a:srgbClr val="5F13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12641" y="0"/>
            <a:ext cx="84373" cy="3313360"/>
          </a:xfrm>
          <a:prstGeom prst="rect">
            <a:avLst/>
          </a:prstGeom>
          <a:solidFill>
            <a:srgbClr val="5F1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242734"/>
            <a:ext cx="9144000" cy="8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732293" cy="524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8200"/>
            <a:ext cx="2819400" cy="460561"/>
          </a:xfrm>
          <a:prstGeom prst="rect">
            <a:avLst/>
          </a:prstGeom>
          <a:solidFill>
            <a:srgbClr val="FEF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oogle Shape;1352;p71"/>
          <p:cNvGrpSpPr/>
          <p:nvPr/>
        </p:nvGrpSpPr>
        <p:grpSpPr>
          <a:xfrm rot="5400000">
            <a:off x="6820430" y="1182276"/>
            <a:ext cx="1531555" cy="232969"/>
            <a:chOff x="6336019" y="3733725"/>
            <a:chExt cx="2566206" cy="351310"/>
          </a:xfrm>
          <a:solidFill>
            <a:srgbClr val="7D1713"/>
          </a:solidFill>
        </p:grpSpPr>
        <p:sp>
          <p:nvSpPr>
            <p:cNvPr id="6" name="Google Shape;1353;p71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54;p71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55;p71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56;p71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352;p71"/>
          <p:cNvGrpSpPr/>
          <p:nvPr/>
        </p:nvGrpSpPr>
        <p:grpSpPr>
          <a:xfrm rot="16200000">
            <a:off x="6820430" y="3343183"/>
            <a:ext cx="1531555" cy="232969"/>
            <a:chOff x="6336019" y="3733725"/>
            <a:chExt cx="2566206" cy="351310"/>
          </a:xfrm>
          <a:solidFill>
            <a:srgbClr val="7D1713"/>
          </a:solidFill>
        </p:grpSpPr>
        <p:sp>
          <p:nvSpPr>
            <p:cNvPr id="13" name="Google Shape;1353;p71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rgbClr val="3C1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54;p71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3C1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5;p71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3C1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6;p71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3C1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Прямоугольник 16"/>
          <p:cNvSpPr/>
          <p:nvPr/>
        </p:nvSpPr>
        <p:spPr>
          <a:xfrm rot="5400000">
            <a:off x="2599534" y="4237837"/>
            <a:ext cx="1125532" cy="685800"/>
          </a:xfrm>
          <a:prstGeom prst="rect">
            <a:avLst/>
          </a:prstGeom>
          <a:solidFill>
            <a:srgbClr val="FEF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1004" y="1090879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vian" pitchFamily="2" charset="0"/>
                <a:ea typeface="Avian" pitchFamily="2" charset="0"/>
                <a:cs typeface="Avian" pitchFamily="2" charset="0"/>
              </a:rPr>
              <a:t>Задачи проекта:</a:t>
            </a:r>
            <a:br>
              <a:rPr lang="ru-RU" sz="2400" b="1" dirty="0" smtClean="0">
                <a:latin typeface="Avian" pitchFamily="2" charset="0"/>
                <a:ea typeface="Avian" pitchFamily="2" charset="0"/>
                <a:cs typeface="Avian" pitchFamily="2" charset="0"/>
              </a:rPr>
            </a:br>
            <a:r>
              <a:rPr lang="ru-RU" sz="2400" b="1" dirty="0" smtClean="0">
                <a:latin typeface="Avian" pitchFamily="2" charset="0"/>
                <a:ea typeface="Avian" pitchFamily="2" charset="0"/>
                <a:cs typeface="Avian" pitchFamily="2" charset="0"/>
              </a:rPr>
              <a:t> </a:t>
            </a:r>
            <a:endParaRPr lang="ru-RU" sz="2400" dirty="0" smtClean="0">
              <a:latin typeface="Avian" pitchFamily="2" charset="0"/>
              <a:ea typeface="Avian" pitchFamily="2" charset="0"/>
              <a:cs typeface="Avian" pitchFamily="2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Выявить основные причины брака на производстве;</a:t>
            </a:r>
            <a:b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</a:b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Разработать классификатор дефектов продукции;</a:t>
            </a:r>
            <a:b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</a:b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Разработать обновленную планировку складских помещений.</a:t>
            </a:r>
            <a:endParaRPr lang="ru-RU" sz="2000"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9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00975" y="0"/>
            <a:ext cx="1428750" cy="5143500"/>
          </a:xfrm>
          <a:prstGeom prst="rect">
            <a:avLst/>
          </a:prstGeom>
          <a:solidFill>
            <a:srgbClr val="FEF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504591" y="69974"/>
            <a:ext cx="6187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vian" pitchFamily="2" charset="0"/>
                <a:ea typeface="Avian" pitchFamily="2" charset="0"/>
                <a:cs typeface="Avian" pitchFamily="2" charset="0"/>
              </a:rPr>
              <a:t>Причины брака</a:t>
            </a:r>
            <a:endParaRPr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19E0CD82-DE9B-491B-8FA0-E4E2669D410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21629516"/>
                  </p:ext>
                </p:extLst>
              </p:nvPr>
            </p:nvGraphicFramePr>
            <p:xfrm>
              <a:off x="181722" y="911774"/>
              <a:ext cx="5841135" cy="403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19E0CD82-DE9B-491B-8FA0-E4E2669D41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722" y="911774"/>
                <a:ext cx="5841135" cy="403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 rot="16200000">
            <a:off x="8403574" y="3162648"/>
            <a:ext cx="4845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EFDF5"/>
                </a:solidFill>
                <a:latin typeface="Avian" pitchFamily="2" charset="0"/>
                <a:ea typeface="Avian" pitchFamily="2" charset="0"/>
                <a:cs typeface="Avian" pitchFamily="2" charset="0"/>
              </a:rPr>
              <a:t>Диаграмма Парето</a:t>
            </a:r>
            <a:endParaRPr lang="ru-RU" sz="3600" dirty="0">
              <a:solidFill>
                <a:srgbClr val="FEFDF5"/>
              </a:solidFill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7" name="Google Shape;534;p48"/>
          <p:cNvSpPr/>
          <p:nvPr/>
        </p:nvSpPr>
        <p:spPr>
          <a:xfrm rot="5400000">
            <a:off x="7443844" y="1797913"/>
            <a:ext cx="289200" cy="1242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35;p48"/>
          <p:cNvSpPr/>
          <p:nvPr/>
        </p:nvSpPr>
        <p:spPr>
          <a:xfrm rot="5400000">
            <a:off x="7244772" y="2003860"/>
            <a:ext cx="281700" cy="8307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36;p48"/>
          <p:cNvSpPr txBox="1"/>
          <p:nvPr/>
        </p:nvSpPr>
        <p:spPr>
          <a:xfrm>
            <a:off x="6042188" y="2213113"/>
            <a:ext cx="833100" cy="41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75</a:t>
            </a:r>
            <a:r>
              <a:rPr lang="es" sz="1600" dirty="0" smtClean="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%</a:t>
            </a:r>
            <a:endParaRPr sz="1600" dirty="0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0" name="Google Shape;537;p48"/>
          <p:cNvSpPr txBox="1"/>
          <p:nvPr/>
        </p:nvSpPr>
        <p:spPr>
          <a:xfrm>
            <a:off x="8229075" y="2104513"/>
            <a:ext cx="100065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Avian" pitchFamily="2" charset="0"/>
                <a:ea typeface="Avian" pitchFamily="2" charset="0"/>
                <a:cs typeface="Avian" pitchFamily="2" charset="0"/>
                <a:sym typeface="Barlow"/>
              </a:rPr>
              <a:t>Дыры и </a:t>
            </a:r>
            <a:r>
              <a:rPr lang="ru-RU" dirty="0" err="1" smtClean="0">
                <a:solidFill>
                  <a:schemeClr val="dk1"/>
                </a:solidFill>
                <a:latin typeface="Avian" pitchFamily="2" charset="0"/>
                <a:ea typeface="Avian" pitchFamily="2" charset="0"/>
                <a:cs typeface="Avian" pitchFamily="2" charset="0"/>
                <a:sym typeface="Barlow"/>
              </a:rPr>
              <a:t>близны</a:t>
            </a:r>
            <a:r>
              <a:rPr lang="ru-RU" dirty="0" smtClean="0">
                <a:solidFill>
                  <a:schemeClr val="dk1"/>
                </a:solidFill>
                <a:latin typeface="Avian" pitchFamily="2" charset="0"/>
                <a:ea typeface="Avian" pitchFamily="2" charset="0"/>
                <a:cs typeface="Avian" pitchFamily="2" charset="0"/>
                <a:sym typeface="Barlow"/>
              </a:rPr>
              <a:t> (стрелы)</a:t>
            </a:r>
            <a:endParaRPr dirty="0">
              <a:solidFill>
                <a:schemeClr val="dk1"/>
              </a:solidFill>
              <a:latin typeface="Avian" pitchFamily="2" charset="0"/>
              <a:ea typeface="Avian" pitchFamily="2" charset="0"/>
              <a:cs typeface="Avian" pitchFamily="2" charset="0"/>
              <a:sym typeface="Barlow"/>
            </a:endParaRPr>
          </a:p>
        </p:txBody>
      </p:sp>
      <p:sp>
        <p:nvSpPr>
          <p:cNvPr id="11" name="Google Shape;1039;p65"/>
          <p:cNvSpPr/>
          <p:nvPr/>
        </p:nvSpPr>
        <p:spPr>
          <a:xfrm rot="2734414">
            <a:off x="8479402" y="-133475"/>
            <a:ext cx="911400" cy="911400"/>
          </a:xfrm>
          <a:prstGeom prst="diamond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39;p65"/>
          <p:cNvSpPr/>
          <p:nvPr/>
        </p:nvSpPr>
        <p:spPr>
          <a:xfrm rot="2734414">
            <a:off x="8852627" y="791981"/>
            <a:ext cx="459688" cy="451629"/>
          </a:xfrm>
          <a:prstGeom prst="diamond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39;p65"/>
          <p:cNvSpPr/>
          <p:nvPr/>
        </p:nvSpPr>
        <p:spPr>
          <a:xfrm rot="2734414">
            <a:off x="8999635" y="1308480"/>
            <a:ext cx="288730" cy="294858"/>
          </a:xfrm>
          <a:prstGeom prst="diamond">
            <a:avLst/>
          </a:prstGeom>
          <a:solidFill>
            <a:srgbClr val="5F130F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8650" y="0"/>
            <a:ext cx="3505200" cy="5143500"/>
          </a:xfrm>
          <a:prstGeom prst="rect">
            <a:avLst/>
          </a:prstGeom>
          <a:solidFill>
            <a:srgbClr val="7D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5" name="Google Shape;735;p60"/>
          <p:cNvSpPr txBox="1">
            <a:spLocks noGrp="1"/>
          </p:cNvSpPr>
          <p:nvPr>
            <p:ph type="title"/>
          </p:nvPr>
        </p:nvSpPr>
        <p:spPr>
          <a:xfrm>
            <a:off x="988950" y="1376263"/>
            <a:ext cx="344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Альбом дефектов</a:t>
            </a:r>
            <a:endParaRPr sz="3200" dirty="0">
              <a:solidFill>
                <a:schemeClr val="lt2"/>
              </a:solidFill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736" name="Google Shape;736;p60"/>
          <p:cNvSpPr txBox="1">
            <a:spLocks noGrp="1"/>
          </p:cNvSpPr>
          <p:nvPr>
            <p:ph type="body" idx="1"/>
          </p:nvPr>
        </p:nvSpPr>
        <p:spPr>
          <a:xfrm>
            <a:off x="856250" y="2110888"/>
            <a:ext cx="3449700" cy="2632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Классификатор дефектов чулочно-носочной продукции по ГОСТ 16825-2002 </a:t>
            </a:r>
            <a:r>
              <a:rPr lang="ru-RU" sz="1800" b="1" dirty="0" smtClean="0">
                <a:latin typeface="Avian" pitchFamily="2" charset="0"/>
                <a:ea typeface="Avian" pitchFamily="2" charset="0"/>
                <a:cs typeface="Avian" pitchFamily="2" charset="0"/>
              </a:rPr>
              <a:t>«Изделия чулочно-носочные, вырабатываемые на кругло-носочных автоматах. Технические требования. Определение сортности</a:t>
            </a:r>
            <a:r>
              <a:rPr lang="ru-RU" sz="18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». </a:t>
            </a:r>
            <a:endParaRPr sz="1800"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663" y="173038"/>
            <a:ext cx="334081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6488" y="0"/>
            <a:ext cx="3637174" cy="5143500"/>
          </a:xfrm>
          <a:prstGeom prst="rect">
            <a:avLst/>
          </a:prstGeom>
          <a:ln w="28575">
            <a:solidFill>
              <a:srgbClr val="7D1713"/>
            </a:solidFill>
          </a:ln>
        </p:spPr>
      </p:pic>
      <p:sp>
        <p:nvSpPr>
          <p:cNvPr id="454" name="Google Shape;454;p46"/>
          <p:cNvSpPr txBox="1">
            <a:spLocks noGrp="1"/>
          </p:cNvSpPr>
          <p:nvPr>
            <p:ph type="title"/>
          </p:nvPr>
        </p:nvSpPr>
        <p:spPr>
          <a:xfrm>
            <a:off x="720000" y="1517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Альбом дефектов</a:t>
            </a:r>
            <a:endParaRPr sz="3200" dirty="0">
              <a:solidFill>
                <a:schemeClr val="lt2"/>
              </a:solidFill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455" name="Google Shape;455;p46"/>
          <p:cNvSpPr txBox="1"/>
          <p:nvPr/>
        </p:nvSpPr>
        <p:spPr>
          <a:xfrm flipH="1">
            <a:off x="1342008" y="1247334"/>
            <a:ext cx="18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Avian" pitchFamily="2" charset="0"/>
                <a:ea typeface="Avian" pitchFamily="2" charset="0"/>
                <a:cs typeface="Avian" pitchFamily="2" charset="0"/>
                <a:sym typeface="Krona One"/>
              </a:rPr>
              <a:t>Название дефекта </a:t>
            </a:r>
            <a:endParaRPr sz="1800" b="1" dirty="0">
              <a:solidFill>
                <a:schemeClr val="dk1"/>
              </a:solidFill>
              <a:latin typeface="Avian" pitchFamily="2" charset="0"/>
              <a:ea typeface="Avian" pitchFamily="2" charset="0"/>
              <a:cs typeface="Avian" pitchFamily="2" charset="0"/>
              <a:sym typeface="Krona One"/>
            </a:endParaRPr>
          </a:p>
        </p:txBody>
      </p:sp>
      <p:sp>
        <p:nvSpPr>
          <p:cNvPr id="457" name="Google Shape;457;p46"/>
          <p:cNvSpPr txBox="1"/>
          <p:nvPr/>
        </p:nvSpPr>
        <p:spPr>
          <a:xfrm flipH="1">
            <a:off x="1345512" y="2249064"/>
            <a:ext cx="18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Avian" pitchFamily="2" charset="0"/>
                <a:ea typeface="Avian" pitchFamily="2" charset="0"/>
                <a:cs typeface="Avian" pitchFamily="2" charset="0"/>
                <a:sym typeface="Krona One"/>
              </a:rPr>
              <a:t>Описание дефекта</a:t>
            </a:r>
            <a:endParaRPr sz="1800" b="1" dirty="0">
              <a:solidFill>
                <a:schemeClr val="dk1"/>
              </a:solidFill>
              <a:latin typeface="Avian" pitchFamily="2" charset="0"/>
              <a:ea typeface="Avian" pitchFamily="2" charset="0"/>
              <a:cs typeface="Avian" pitchFamily="2" charset="0"/>
              <a:sym typeface="Krona One"/>
            </a:endParaRPr>
          </a:p>
        </p:txBody>
      </p:sp>
      <p:sp>
        <p:nvSpPr>
          <p:cNvPr id="459" name="Google Shape;459;p46"/>
          <p:cNvSpPr txBox="1"/>
          <p:nvPr/>
        </p:nvSpPr>
        <p:spPr>
          <a:xfrm flipH="1">
            <a:off x="1544119" y="3288047"/>
            <a:ext cx="18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Avian" pitchFamily="2" charset="0"/>
                <a:ea typeface="Avian" pitchFamily="2" charset="0"/>
                <a:cs typeface="Avian" pitchFamily="2" charset="0"/>
                <a:sym typeface="Krona One"/>
              </a:rPr>
              <a:t>Фотография</a:t>
            </a:r>
            <a:endParaRPr sz="1800" b="1" dirty="0">
              <a:solidFill>
                <a:schemeClr val="dk1"/>
              </a:solidFill>
              <a:latin typeface="Avian" pitchFamily="2" charset="0"/>
              <a:ea typeface="Avian" pitchFamily="2" charset="0"/>
              <a:cs typeface="Avian" pitchFamily="2" charset="0"/>
              <a:sym typeface="Krona One"/>
            </a:endParaRPr>
          </a:p>
        </p:txBody>
      </p:sp>
      <p:cxnSp>
        <p:nvCxnSpPr>
          <p:cNvPr id="461" name="Google Shape;461;p46"/>
          <p:cNvCxnSpPr/>
          <p:nvPr/>
        </p:nvCxnSpPr>
        <p:spPr>
          <a:xfrm flipV="1">
            <a:off x="2857500" y="840380"/>
            <a:ext cx="2918460" cy="533404"/>
          </a:xfrm>
          <a:prstGeom prst="bentConnector3">
            <a:avLst>
              <a:gd name="adj1" fmla="val 6096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63" name="Google Shape;463;p46"/>
          <p:cNvCxnSpPr/>
          <p:nvPr/>
        </p:nvCxnSpPr>
        <p:spPr>
          <a:xfrm flipV="1">
            <a:off x="2857500" y="1502879"/>
            <a:ext cx="2918460" cy="95281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65" name="Google Shape;465;p46"/>
          <p:cNvCxnSpPr/>
          <p:nvPr/>
        </p:nvCxnSpPr>
        <p:spPr>
          <a:xfrm flipV="1">
            <a:off x="3226510" y="2994152"/>
            <a:ext cx="2545182" cy="55618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67" name="Google Shape;467;p46"/>
          <p:cNvSpPr/>
          <p:nvPr/>
        </p:nvSpPr>
        <p:spPr>
          <a:xfrm>
            <a:off x="905047" y="1186328"/>
            <a:ext cx="455158" cy="3986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462" name="Google Shape;462;p46"/>
          <p:cNvSpPr/>
          <p:nvPr/>
        </p:nvSpPr>
        <p:spPr>
          <a:xfrm>
            <a:off x="6879175" y="2543175"/>
            <a:ext cx="1704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6"/>
          <p:cNvSpPr/>
          <p:nvPr/>
        </p:nvSpPr>
        <p:spPr>
          <a:xfrm>
            <a:off x="7102125" y="2945475"/>
            <a:ext cx="1704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6"/>
          <p:cNvSpPr/>
          <p:nvPr/>
        </p:nvSpPr>
        <p:spPr>
          <a:xfrm>
            <a:off x="7325075" y="3457925"/>
            <a:ext cx="1704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459;p46"/>
          <p:cNvSpPr txBox="1"/>
          <p:nvPr/>
        </p:nvSpPr>
        <p:spPr>
          <a:xfrm flipH="1">
            <a:off x="1413098" y="4118217"/>
            <a:ext cx="1811400" cy="97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Avian" pitchFamily="2" charset="0"/>
                <a:ea typeface="Avian" pitchFamily="2" charset="0"/>
                <a:cs typeface="Avian" pitchFamily="2" charset="0"/>
                <a:sym typeface="Krona One"/>
              </a:rPr>
              <a:t>Допуск по ГОСТ 16825-2002</a:t>
            </a:r>
            <a:endParaRPr sz="1800" b="1" dirty="0">
              <a:solidFill>
                <a:schemeClr val="dk1"/>
              </a:solidFill>
              <a:latin typeface="Avian" pitchFamily="2" charset="0"/>
              <a:ea typeface="Avian" pitchFamily="2" charset="0"/>
              <a:cs typeface="Avian" pitchFamily="2" charset="0"/>
              <a:sym typeface="Krona One"/>
            </a:endParaRPr>
          </a:p>
        </p:txBody>
      </p:sp>
      <p:cxnSp>
        <p:nvCxnSpPr>
          <p:cNvPr id="60" name="Google Shape;465;p46"/>
          <p:cNvCxnSpPr/>
          <p:nvPr/>
        </p:nvCxnSpPr>
        <p:spPr>
          <a:xfrm flipV="1">
            <a:off x="3094864" y="3977641"/>
            <a:ext cx="2670892" cy="62653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65" name="Прямоугольник 64"/>
          <p:cNvSpPr/>
          <p:nvPr/>
        </p:nvSpPr>
        <p:spPr>
          <a:xfrm>
            <a:off x="0" y="4443308"/>
            <a:ext cx="720000" cy="700192"/>
          </a:xfrm>
          <a:prstGeom prst="rect">
            <a:avLst/>
          </a:prstGeom>
          <a:solidFill>
            <a:srgbClr val="FEF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Google Shape;467;p46"/>
          <p:cNvSpPr/>
          <p:nvPr/>
        </p:nvSpPr>
        <p:spPr>
          <a:xfrm>
            <a:off x="905047" y="2194660"/>
            <a:ext cx="455158" cy="3986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21" name="Google Shape;467;p46"/>
          <p:cNvSpPr/>
          <p:nvPr/>
        </p:nvSpPr>
        <p:spPr>
          <a:xfrm>
            <a:off x="905047" y="3313831"/>
            <a:ext cx="455158" cy="3986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22" name="Google Shape;467;p46"/>
          <p:cNvSpPr/>
          <p:nvPr/>
        </p:nvSpPr>
        <p:spPr>
          <a:xfrm>
            <a:off x="905047" y="4290910"/>
            <a:ext cx="455158" cy="3986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>
            <a:spLocks noGrp="1"/>
          </p:cNvSpPr>
          <p:nvPr>
            <p:ph type="subTitle" idx="1"/>
          </p:nvPr>
        </p:nvSpPr>
        <p:spPr>
          <a:xfrm>
            <a:off x="2762062" y="1678178"/>
            <a:ext cx="4609800" cy="5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vian" pitchFamily="2" charset="0"/>
                <a:ea typeface="Avian" pitchFamily="2" charset="0"/>
                <a:cs typeface="Avian" pitchFamily="2" charset="0"/>
              </a:rPr>
              <a:t>Помощь молодым специалистам</a:t>
            </a:r>
            <a:endParaRPr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393" name="Google Shape;393;p43"/>
          <p:cNvSpPr txBox="1">
            <a:spLocks noGrp="1"/>
          </p:cNvSpPr>
          <p:nvPr>
            <p:ph type="subTitle" idx="2"/>
          </p:nvPr>
        </p:nvSpPr>
        <p:spPr>
          <a:xfrm>
            <a:off x="2762062" y="3029477"/>
            <a:ext cx="4609800" cy="5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vian" pitchFamily="2" charset="0"/>
                <a:ea typeface="Avian" pitchFamily="2" charset="0"/>
                <a:cs typeface="Avian" pitchFamily="2" charset="0"/>
              </a:rPr>
              <a:t>Информационная поддержка потребителей</a:t>
            </a:r>
            <a:endParaRPr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395" name="Google Shape;395;p43"/>
          <p:cNvSpPr txBox="1">
            <a:spLocks noGrp="1"/>
          </p:cNvSpPr>
          <p:nvPr>
            <p:ph type="subTitle" idx="4"/>
          </p:nvPr>
        </p:nvSpPr>
        <p:spPr>
          <a:xfrm>
            <a:off x="2762062" y="2122352"/>
            <a:ext cx="460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vian" pitchFamily="2" charset="0"/>
                <a:ea typeface="Avian" pitchFamily="2" charset="0"/>
                <a:cs typeface="Avian" pitchFamily="2" charset="0"/>
              </a:rPr>
              <a:t>Альбом поможет стажерам быстрее определять вид и причину дефектов</a:t>
            </a:r>
            <a:endParaRPr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396" name="Google Shape;396;p43"/>
          <p:cNvSpPr txBox="1">
            <a:spLocks noGrp="1"/>
          </p:cNvSpPr>
          <p:nvPr>
            <p:ph type="subTitle" idx="5"/>
          </p:nvPr>
        </p:nvSpPr>
        <p:spPr>
          <a:xfrm>
            <a:off x="2762062" y="3473649"/>
            <a:ext cx="460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vian" pitchFamily="2" charset="0"/>
                <a:ea typeface="Avian" pitchFamily="2" charset="0"/>
                <a:cs typeface="Avian" pitchFamily="2" charset="0"/>
              </a:rPr>
              <a:t>Предоставляет информацию заинтересованным лицам о возможных дефектах продукции</a:t>
            </a:r>
            <a:endParaRPr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397" name="Google Shape;397;p43"/>
          <p:cNvSpPr txBox="1">
            <a:spLocks noGrp="1"/>
          </p:cNvSpPr>
          <p:nvPr>
            <p:ph type="title"/>
          </p:nvPr>
        </p:nvSpPr>
        <p:spPr>
          <a:xfrm>
            <a:off x="720000" y="5967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Для чего нужен альбом дефектов?</a:t>
            </a:r>
            <a:endParaRPr sz="2800" dirty="0">
              <a:solidFill>
                <a:schemeClr val="lt2"/>
              </a:solidFill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399" name="Google Shape;399;p43"/>
          <p:cNvSpPr/>
          <p:nvPr/>
        </p:nvSpPr>
        <p:spPr>
          <a:xfrm>
            <a:off x="1751337" y="1787903"/>
            <a:ext cx="797400" cy="79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sp>
        <p:nvSpPr>
          <p:cNvPr id="400" name="Google Shape;400;p43"/>
          <p:cNvSpPr/>
          <p:nvPr/>
        </p:nvSpPr>
        <p:spPr>
          <a:xfrm>
            <a:off x="1751337" y="3139205"/>
            <a:ext cx="797400" cy="79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  <p:grpSp>
        <p:nvGrpSpPr>
          <p:cNvPr id="23" name="Google Shape;6433;p80"/>
          <p:cNvGrpSpPr/>
          <p:nvPr/>
        </p:nvGrpSpPr>
        <p:grpSpPr>
          <a:xfrm>
            <a:off x="1898880" y="1941278"/>
            <a:ext cx="530502" cy="537453"/>
            <a:chOff x="-33286325" y="3944800"/>
            <a:chExt cx="291450" cy="293025"/>
          </a:xfrm>
          <a:solidFill>
            <a:schemeClr val="bg1"/>
          </a:solidFill>
        </p:grpSpPr>
        <p:sp>
          <p:nvSpPr>
            <p:cNvPr id="24" name="Google Shape;6434;p80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35;p80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36;p80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37;p80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5988;p79"/>
          <p:cNvGrpSpPr/>
          <p:nvPr/>
        </p:nvGrpSpPr>
        <p:grpSpPr>
          <a:xfrm>
            <a:off x="1859647" y="3238362"/>
            <a:ext cx="646649" cy="547672"/>
            <a:chOff x="581525" y="3254850"/>
            <a:chExt cx="297750" cy="294575"/>
          </a:xfrm>
          <a:solidFill>
            <a:schemeClr val="bg1"/>
          </a:solidFill>
        </p:grpSpPr>
        <p:sp>
          <p:nvSpPr>
            <p:cNvPr id="29" name="Google Shape;5989;p79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90;p79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91;p79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"/>
          <p:cNvSpPr txBox="1">
            <a:spLocks noGrp="1"/>
          </p:cNvSpPr>
          <p:nvPr>
            <p:ph type="title"/>
          </p:nvPr>
        </p:nvSpPr>
        <p:spPr>
          <a:xfrm>
            <a:off x="715200" y="1963973"/>
            <a:ext cx="7713600" cy="1023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 smtClean="0">
                <a:latin typeface="Avian" pitchFamily="2" charset="0"/>
                <a:ea typeface="Avian" pitchFamily="2" charset="0"/>
                <a:cs typeface="Avian" pitchFamily="2" charset="0"/>
              </a:rPr>
              <a:t>Склад</a:t>
            </a:r>
            <a:endParaRPr sz="6600" dirty="0">
              <a:solidFill>
                <a:schemeClr val="lt2"/>
              </a:solidFill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426" y="787180"/>
            <a:ext cx="5893147" cy="4086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2897" y="103367"/>
            <a:ext cx="535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vian" pitchFamily="2" charset="0"/>
                <a:ea typeface="Avian" pitchFamily="2" charset="0"/>
                <a:cs typeface="Avian" pitchFamily="2" charset="0"/>
              </a:rPr>
              <a:t>Сегодня</a:t>
            </a:r>
            <a:endParaRPr lang="ru-RU" sz="1600" b="1" dirty="0">
              <a:latin typeface="Avian" pitchFamily="2" charset="0"/>
              <a:ea typeface="Avian" pitchFamily="2" charset="0"/>
              <a:cs typeface="Av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Geometric Style Blood Disease Theme">
  <a:themeElements>
    <a:clrScheme name="Simple Light">
      <a:dk1>
        <a:srgbClr val="3C110F"/>
      </a:dk1>
      <a:lt1>
        <a:srgbClr val="FEFDF5"/>
      </a:lt1>
      <a:dk2>
        <a:srgbClr val="000000"/>
      </a:dk2>
      <a:lt2>
        <a:srgbClr val="7D1713"/>
      </a:lt2>
      <a:accent1>
        <a:srgbClr val="5F130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107</Words>
  <Application>Microsoft Office PowerPoint</Application>
  <PresentationFormat>Экран 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Avian</vt:lpstr>
      <vt:lpstr>Krona One</vt:lpstr>
      <vt:lpstr>Barlow</vt:lpstr>
      <vt:lpstr>Bebas Neue</vt:lpstr>
      <vt:lpstr>Simple Geometric Style Blood Disease Theme</vt:lpstr>
      <vt:lpstr>Внедрение инструментов бережливого производства на трикотажном предприятии</vt:lpstr>
      <vt:lpstr>  Проблема</vt:lpstr>
      <vt:lpstr>Слайд 3</vt:lpstr>
      <vt:lpstr>Причины брака</vt:lpstr>
      <vt:lpstr>Альбом дефектов</vt:lpstr>
      <vt:lpstr>Альбом дефектов</vt:lpstr>
      <vt:lpstr>Для чего нужен альбом дефектов?</vt:lpstr>
      <vt:lpstr>Склад</vt:lpstr>
      <vt:lpstr>Слайд 9</vt:lpstr>
      <vt:lpstr>Слайд 10</vt:lpstr>
      <vt:lpstr>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инструментов бережливого производства на трикотажном предприятии</dc:title>
  <dc:creator>User</dc:creator>
  <cp:lastModifiedBy>User</cp:lastModifiedBy>
  <cp:revision>37</cp:revision>
  <dcterms:modified xsi:type="dcterms:W3CDTF">2024-05-20T12:00:26Z</dcterms:modified>
</cp:coreProperties>
</file>